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0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 s motivem 1 – zvýraznění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>
        <p:scale>
          <a:sx n="73" d="100"/>
          <a:sy n="73" d="100"/>
        </p:scale>
        <p:origin x="-384" y="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907CD-F464-475B-AD18-C2C13804E12B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04AA9-208B-4DB0-8D88-2E4EBF9B13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2996952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Nepřímá řeč  </a:t>
            </a:r>
            <a:endParaRPr lang="en-GB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VY_32_INOVACE_ANJ.2.17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18.3.2014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Procvičuje tvoření a užití nepřímé řeči.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395536" y="1916831"/>
          <a:ext cx="8496944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913896"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Direct speech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Reported speech</a:t>
                      </a:r>
                      <a:endParaRPr lang="en-GB" sz="2400" dirty="0"/>
                    </a:p>
                  </a:txBody>
                  <a:tcPr/>
                </a:tc>
              </a:tr>
              <a:tr h="177530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Present simple:</a:t>
                      </a:r>
                      <a:endParaRPr lang="cs-CZ" sz="2400" dirty="0" smtClean="0"/>
                    </a:p>
                    <a:p>
                      <a:r>
                        <a:rPr lang="en-GB" sz="2400" dirty="0" smtClean="0"/>
                        <a:t>‘We don’t believe the story.’</a:t>
                      </a:r>
                      <a:r>
                        <a:rPr lang="cs-CZ" sz="2400" baseline="0" dirty="0" smtClean="0"/>
                        <a:t>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Past simple:</a:t>
                      </a:r>
                    </a:p>
                    <a:p>
                      <a:r>
                        <a:rPr lang="en-GB" sz="2400" dirty="0" smtClean="0"/>
                        <a:t>They said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they</a:t>
                      </a:r>
                      <a:r>
                        <a:rPr lang="en-GB" sz="2400" baseline="0" dirty="0" smtClean="0"/>
                        <a:t> didn’t believe the story.</a:t>
                      </a:r>
                      <a:endParaRPr lang="en-GB" sz="2400" dirty="0" smtClean="0"/>
                    </a:p>
                  </a:txBody>
                  <a:tcPr/>
                </a:tc>
              </a:tr>
              <a:tr h="177530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Present continuous:</a:t>
                      </a:r>
                    </a:p>
                    <a:p>
                      <a:r>
                        <a:rPr lang="en-GB" sz="2400" dirty="0" smtClean="0"/>
                        <a:t>‘I’m doing the washing.’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Past continuous:</a:t>
                      </a:r>
                    </a:p>
                    <a:p>
                      <a:r>
                        <a:rPr lang="en-GB" sz="2400" dirty="0" smtClean="0"/>
                        <a:t>She said she was doing</a:t>
                      </a:r>
                      <a:r>
                        <a:rPr lang="en-GB" sz="2400" baseline="0" dirty="0" smtClean="0"/>
                        <a:t> the washing.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2195736" y="332656"/>
            <a:ext cx="465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Reported statements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99592" y="1052736"/>
            <a:ext cx="7337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00B0F0"/>
                </a:solidFill>
              </a:rPr>
              <a:t>Tense changes in reported speech</a:t>
            </a:r>
            <a:endParaRPr lang="en-GB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395536" y="1916831"/>
          <a:ext cx="8496944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913896"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Direct speech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Reported speech</a:t>
                      </a:r>
                      <a:endParaRPr lang="en-GB" sz="2400" dirty="0"/>
                    </a:p>
                  </a:txBody>
                  <a:tcPr/>
                </a:tc>
              </a:tr>
              <a:tr h="177530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Past simple:</a:t>
                      </a:r>
                      <a:endParaRPr lang="cs-CZ" sz="2400" dirty="0" smtClean="0"/>
                    </a:p>
                    <a:p>
                      <a:r>
                        <a:rPr lang="en-GB" sz="2400" dirty="0" smtClean="0"/>
                        <a:t>‘We didn’t believe the story.’</a:t>
                      </a:r>
                      <a:r>
                        <a:rPr lang="cs-CZ" sz="2400" baseline="0" dirty="0" smtClean="0"/>
                        <a:t>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Past perfect:</a:t>
                      </a:r>
                    </a:p>
                    <a:p>
                      <a:r>
                        <a:rPr lang="en-GB" sz="2400" dirty="0" smtClean="0"/>
                        <a:t>They said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they</a:t>
                      </a:r>
                      <a:r>
                        <a:rPr lang="en-GB" sz="2400" baseline="0" dirty="0" smtClean="0"/>
                        <a:t> hadn’t believed the story.</a:t>
                      </a:r>
                      <a:endParaRPr lang="en-GB" sz="2400" dirty="0" smtClean="0"/>
                    </a:p>
                  </a:txBody>
                  <a:tcPr/>
                </a:tc>
              </a:tr>
              <a:tr h="177530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Past continuous:</a:t>
                      </a:r>
                    </a:p>
                    <a:p>
                      <a:r>
                        <a:rPr lang="en-GB" sz="2400" dirty="0" smtClean="0"/>
                        <a:t>‘I</a:t>
                      </a:r>
                      <a:r>
                        <a:rPr lang="en-GB" sz="2400" baseline="0" dirty="0" smtClean="0"/>
                        <a:t> was</a:t>
                      </a:r>
                      <a:r>
                        <a:rPr lang="en-GB" sz="2400" dirty="0" smtClean="0"/>
                        <a:t> doing the washing.’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Past perfect continuous:</a:t>
                      </a:r>
                    </a:p>
                    <a:p>
                      <a:r>
                        <a:rPr lang="en-GB" sz="2400" dirty="0" smtClean="0"/>
                        <a:t>She said she had been doing</a:t>
                      </a:r>
                      <a:r>
                        <a:rPr lang="en-GB" sz="2400" baseline="0" dirty="0" smtClean="0"/>
                        <a:t> the washing.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2195736" y="332656"/>
            <a:ext cx="465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Reported statements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99592" y="1052736"/>
            <a:ext cx="7337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00B0F0"/>
                </a:solidFill>
              </a:rPr>
              <a:t>Tense changes in reported speech</a:t>
            </a:r>
            <a:endParaRPr lang="en-GB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395536" y="1916831"/>
          <a:ext cx="8496944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913896"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Direct speech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 smtClean="0"/>
                    </a:p>
                    <a:p>
                      <a:pPr algn="ctr"/>
                      <a:r>
                        <a:rPr lang="en-GB" sz="2400" dirty="0" smtClean="0"/>
                        <a:t>Reported speech</a:t>
                      </a:r>
                      <a:endParaRPr lang="en-GB" sz="2400" dirty="0"/>
                    </a:p>
                  </a:txBody>
                  <a:tcPr/>
                </a:tc>
              </a:tr>
              <a:tr h="177530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Present perfect simple:</a:t>
                      </a:r>
                      <a:endParaRPr lang="cs-CZ" sz="2400" dirty="0" smtClean="0"/>
                    </a:p>
                    <a:p>
                      <a:r>
                        <a:rPr lang="en-GB" sz="2400" dirty="0" smtClean="0"/>
                        <a:t>‘My brother</a:t>
                      </a:r>
                      <a:r>
                        <a:rPr lang="en-GB" sz="2400" baseline="0" dirty="0" smtClean="0"/>
                        <a:t> hasn’t arrived yet</a:t>
                      </a:r>
                      <a:r>
                        <a:rPr lang="en-GB" sz="2400" dirty="0" smtClean="0"/>
                        <a:t>.’</a:t>
                      </a:r>
                      <a:r>
                        <a:rPr lang="cs-CZ" sz="2400" baseline="0" dirty="0" smtClean="0"/>
                        <a:t> 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Past perfect simple:</a:t>
                      </a:r>
                    </a:p>
                    <a:p>
                      <a:r>
                        <a:rPr lang="en-GB" sz="2400" dirty="0" smtClean="0"/>
                        <a:t>She said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her brother</a:t>
                      </a:r>
                      <a:r>
                        <a:rPr lang="en-GB" sz="2400" baseline="0" dirty="0" smtClean="0"/>
                        <a:t> hadn’t arrived yet.</a:t>
                      </a:r>
                      <a:endParaRPr lang="en-GB" sz="2400" dirty="0" smtClean="0"/>
                    </a:p>
                  </a:txBody>
                  <a:tcPr/>
                </a:tc>
              </a:tr>
              <a:tr h="177530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Present perfect continuous:</a:t>
                      </a:r>
                    </a:p>
                    <a:p>
                      <a:r>
                        <a:rPr lang="en-GB" sz="2400" dirty="0" smtClean="0"/>
                        <a:t>‘We’ve been waiting for ages.’</a:t>
                      </a:r>
                    </a:p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Past perfect continuous:</a:t>
                      </a:r>
                    </a:p>
                    <a:p>
                      <a:r>
                        <a:rPr lang="en-GB" sz="2400" dirty="0" smtClean="0"/>
                        <a:t>They said they had</a:t>
                      </a:r>
                      <a:r>
                        <a:rPr lang="en-GB" sz="2400" baseline="0" dirty="0" smtClean="0"/>
                        <a:t> been waiting for ages.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2195736" y="332656"/>
            <a:ext cx="465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Reported statements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99592" y="1052736"/>
            <a:ext cx="7337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>
                <a:solidFill>
                  <a:srgbClr val="00B0F0"/>
                </a:solidFill>
              </a:rPr>
              <a:t>Tense changes in reported speech</a:t>
            </a:r>
            <a:endParaRPr lang="en-GB" sz="4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259632" y="1844824"/>
            <a:ext cx="7376956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 ‘I </a:t>
            </a:r>
            <a:r>
              <a:rPr lang="en-GB" sz="2800" b="1" dirty="0" smtClean="0"/>
              <a:t>love</a:t>
            </a:r>
            <a:r>
              <a:rPr lang="en-GB" sz="2800" dirty="0" smtClean="0"/>
              <a:t> chocolate,’ Marta said.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 ‘I’</a:t>
            </a:r>
            <a:r>
              <a:rPr lang="en-GB" sz="2800" b="1" dirty="0" smtClean="0"/>
              <a:t>m working</a:t>
            </a:r>
            <a:r>
              <a:rPr lang="en-GB" sz="2800" dirty="0" smtClean="0"/>
              <a:t>.’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 ‘I </a:t>
            </a:r>
            <a:r>
              <a:rPr lang="en-GB" sz="2800" b="1" dirty="0" smtClean="0"/>
              <a:t>took</a:t>
            </a:r>
            <a:r>
              <a:rPr lang="en-GB" sz="2800" dirty="0" smtClean="0"/>
              <a:t> my exam.’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 ‘She </a:t>
            </a:r>
            <a:r>
              <a:rPr lang="en-GB" sz="2800" b="1" dirty="0" smtClean="0"/>
              <a:t>wasn’t telling </a:t>
            </a:r>
            <a:r>
              <a:rPr lang="en-GB" sz="2800" dirty="0" smtClean="0"/>
              <a:t>the truth.’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 ‘I’</a:t>
            </a:r>
            <a:r>
              <a:rPr lang="en-GB" sz="2800" b="1" dirty="0" smtClean="0"/>
              <a:t>ve spent </a:t>
            </a:r>
            <a:r>
              <a:rPr lang="en-GB" sz="2800" dirty="0" smtClean="0"/>
              <a:t>all my money.’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800" dirty="0" smtClean="0"/>
              <a:t> ‘We’</a:t>
            </a:r>
            <a:r>
              <a:rPr lang="en-GB" sz="2800" b="1" dirty="0" smtClean="0"/>
              <a:t>ve been talking </a:t>
            </a:r>
            <a:r>
              <a:rPr lang="en-GB" sz="2800" dirty="0" smtClean="0"/>
              <a:t>about the problem.’ </a:t>
            </a:r>
          </a:p>
          <a:p>
            <a:pPr marL="457200" indent="-457200"/>
            <a:r>
              <a:rPr lang="en-GB" sz="2800" dirty="0" smtClean="0"/>
              <a:t>7.   ‘We </a:t>
            </a:r>
            <a:r>
              <a:rPr lang="en-GB" sz="2800" b="1" dirty="0" smtClean="0"/>
              <a:t>decided</a:t>
            </a:r>
            <a:r>
              <a:rPr lang="en-GB" sz="2800" dirty="0" smtClean="0"/>
              <a:t> to leave earlier today.’ </a:t>
            </a:r>
          </a:p>
          <a:p>
            <a:pPr marL="457200" indent="-457200">
              <a:buAutoNum type="arabicPeriod" startAt="8"/>
            </a:pPr>
            <a:r>
              <a:rPr lang="en-GB" sz="2800" dirty="0" smtClean="0"/>
              <a:t> ‘We’</a:t>
            </a:r>
            <a:r>
              <a:rPr lang="en-GB" sz="2800" b="1" dirty="0" smtClean="0"/>
              <a:t>ve been staying </a:t>
            </a:r>
            <a:r>
              <a:rPr lang="en-GB" sz="2800" dirty="0" smtClean="0"/>
              <a:t>here for a week.’ </a:t>
            </a:r>
          </a:p>
          <a:p>
            <a:pPr marL="457200" indent="-457200">
              <a:buAutoNum type="arabicPeriod" startAt="9"/>
            </a:pPr>
            <a:r>
              <a:rPr lang="en-GB" sz="2800" dirty="0" smtClean="0"/>
              <a:t> ‘We’</a:t>
            </a:r>
            <a:r>
              <a:rPr lang="en-GB" sz="2800" b="1" dirty="0" smtClean="0"/>
              <a:t>re leaving </a:t>
            </a:r>
            <a:r>
              <a:rPr lang="en-GB" sz="2800" dirty="0" smtClean="0"/>
              <a:t>tomorrow at 7.30.’ </a:t>
            </a:r>
          </a:p>
          <a:p>
            <a:pPr marL="457200" indent="-457200"/>
            <a:r>
              <a:rPr lang="en-GB" sz="2800" dirty="0" smtClean="0"/>
              <a:t>10. ‘I </a:t>
            </a:r>
            <a:r>
              <a:rPr lang="en-GB" sz="2800" b="1" dirty="0" smtClean="0"/>
              <a:t>locked</a:t>
            </a:r>
            <a:r>
              <a:rPr lang="en-GB" sz="2800" dirty="0" smtClean="0"/>
              <a:t> the door after I </a:t>
            </a:r>
            <a:r>
              <a:rPr lang="en-GB" sz="2800" b="1" dirty="0" smtClean="0"/>
              <a:t>finished</a:t>
            </a:r>
            <a:r>
              <a:rPr lang="en-GB" sz="2800" dirty="0" smtClean="0"/>
              <a:t> cleaning.’  </a:t>
            </a:r>
            <a:endParaRPr lang="en-GB" sz="2800" dirty="0"/>
          </a:p>
        </p:txBody>
      </p:sp>
      <p:sp>
        <p:nvSpPr>
          <p:cNvPr id="3" name="Obdélník 2"/>
          <p:cNvSpPr/>
          <p:nvPr/>
        </p:nvSpPr>
        <p:spPr>
          <a:xfrm>
            <a:off x="1835696" y="404664"/>
            <a:ext cx="51822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Rewrite the direct speech </a:t>
            </a:r>
          </a:p>
          <a:p>
            <a:pPr algn="ctr"/>
            <a:r>
              <a:rPr lang="en-GB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as reported speech</a:t>
            </a:r>
            <a:endParaRPr lang="cs-CZ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95536" y="1700808"/>
            <a:ext cx="800584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‘I love chocolate,’ Marta said. Marta said she </a:t>
            </a:r>
            <a:r>
              <a:rPr lang="en-GB" b="1" dirty="0" smtClean="0"/>
              <a:t>loved</a:t>
            </a:r>
            <a:r>
              <a:rPr lang="en-GB" dirty="0" smtClean="0"/>
              <a:t> chocolate.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‘I’m working.’ She said she </a:t>
            </a:r>
            <a:r>
              <a:rPr lang="en-GB" b="1" dirty="0" smtClean="0"/>
              <a:t>was working</a:t>
            </a:r>
            <a:r>
              <a:rPr lang="en-GB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‘I took my exam.’ He said he </a:t>
            </a:r>
            <a:r>
              <a:rPr lang="en-GB" b="1" dirty="0" smtClean="0"/>
              <a:t>had taken</a:t>
            </a:r>
            <a:r>
              <a:rPr lang="en-GB" dirty="0" smtClean="0"/>
              <a:t> the exam.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‘She wasn’t telling the truth.’ She admitted she </a:t>
            </a:r>
            <a:r>
              <a:rPr lang="en-GB" b="1" dirty="0" smtClean="0"/>
              <a:t>hadn’t been telling</a:t>
            </a:r>
            <a:r>
              <a:rPr lang="en-GB" dirty="0" smtClean="0"/>
              <a:t> the truth.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‘I’ve spent all my money.’ He told me he </a:t>
            </a:r>
            <a:r>
              <a:rPr lang="en-GB" b="1" dirty="0" smtClean="0"/>
              <a:t>had spent</a:t>
            </a:r>
            <a:r>
              <a:rPr lang="en-GB" dirty="0" smtClean="0"/>
              <a:t> all his money.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‘We’ve been talking about the problem.’ They said they </a:t>
            </a:r>
            <a:r>
              <a:rPr lang="en-GB" b="1" dirty="0" smtClean="0"/>
              <a:t>had been talking </a:t>
            </a:r>
          </a:p>
          <a:p>
            <a:pPr marL="457200" indent="-457200"/>
            <a:r>
              <a:rPr lang="en-GB" dirty="0" smtClean="0"/>
              <a:t>          about the problem.</a:t>
            </a:r>
          </a:p>
          <a:p>
            <a:pPr marL="457200" indent="-457200"/>
            <a:r>
              <a:rPr lang="en-GB" dirty="0" smtClean="0"/>
              <a:t>7.      ‘We decided to leave earlier today.’ You said they </a:t>
            </a:r>
            <a:r>
              <a:rPr lang="en-GB" b="1" dirty="0" smtClean="0"/>
              <a:t>had decided </a:t>
            </a:r>
            <a:r>
              <a:rPr lang="en-GB" dirty="0" smtClean="0"/>
              <a:t>to leave earlier</a:t>
            </a:r>
          </a:p>
          <a:p>
            <a:pPr marL="457200" indent="-457200"/>
            <a:r>
              <a:rPr lang="en-GB" dirty="0" smtClean="0"/>
              <a:t>           that day.</a:t>
            </a:r>
          </a:p>
          <a:p>
            <a:pPr marL="457200" indent="-457200">
              <a:buAutoNum type="arabicPeriod" startAt="8"/>
            </a:pPr>
            <a:r>
              <a:rPr lang="en-GB" dirty="0" smtClean="0"/>
              <a:t> ‘We’ve been staying here for a week.’ He said they </a:t>
            </a:r>
            <a:r>
              <a:rPr lang="en-GB" b="1" dirty="0" smtClean="0"/>
              <a:t>had been staying </a:t>
            </a:r>
            <a:r>
              <a:rPr lang="en-GB" dirty="0" smtClean="0"/>
              <a:t>there for</a:t>
            </a:r>
          </a:p>
          <a:p>
            <a:pPr marL="457200" indent="-457200"/>
            <a:r>
              <a:rPr lang="en-GB" dirty="0" smtClean="0"/>
              <a:t>          a week.</a:t>
            </a:r>
          </a:p>
          <a:p>
            <a:pPr marL="457200" indent="-457200">
              <a:buAutoNum type="arabicPeriod" startAt="9"/>
            </a:pPr>
            <a:r>
              <a:rPr lang="en-GB" dirty="0" smtClean="0"/>
              <a:t> ‘We’re leaving tomorrow at 7.30.’ They told us they </a:t>
            </a:r>
            <a:r>
              <a:rPr lang="en-GB" b="1" dirty="0" smtClean="0"/>
              <a:t>were leaving </a:t>
            </a:r>
            <a:r>
              <a:rPr lang="en-GB" dirty="0" smtClean="0"/>
              <a:t>the next day</a:t>
            </a:r>
          </a:p>
          <a:p>
            <a:pPr marL="457200" indent="-457200"/>
            <a:r>
              <a:rPr lang="en-GB" dirty="0" smtClean="0"/>
              <a:t>           at 7.30.</a:t>
            </a:r>
          </a:p>
          <a:p>
            <a:pPr marL="457200" indent="-457200"/>
            <a:r>
              <a:rPr lang="en-GB" dirty="0" smtClean="0"/>
              <a:t>10.    ‘I locked the door after I finished cleaning.’ She told him she’</a:t>
            </a:r>
            <a:r>
              <a:rPr lang="en-GB" b="1" dirty="0" smtClean="0"/>
              <a:t>d locked </a:t>
            </a:r>
            <a:r>
              <a:rPr lang="en-GB" dirty="0" smtClean="0"/>
              <a:t>the door</a:t>
            </a:r>
          </a:p>
          <a:p>
            <a:pPr marL="457200" indent="-457200"/>
            <a:r>
              <a:rPr lang="en-GB" dirty="0" smtClean="0"/>
              <a:t>           after she’</a:t>
            </a:r>
            <a:r>
              <a:rPr lang="en-GB" b="1" dirty="0" smtClean="0"/>
              <a:t>d finished </a:t>
            </a:r>
            <a:r>
              <a:rPr lang="en-GB" dirty="0" smtClean="0"/>
              <a:t>cleaning. </a:t>
            </a:r>
            <a:endParaRPr lang="en-GB" dirty="0"/>
          </a:p>
        </p:txBody>
      </p:sp>
      <p:sp>
        <p:nvSpPr>
          <p:cNvPr id="3" name="Obdélník 2"/>
          <p:cNvSpPr/>
          <p:nvPr/>
        </p:nvSpPr>
        <p:spPr>
          <a:xfrm>
            <a:off x="1763688" y="332656"/>
            <a:ext cx="51822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Rewrite the direct speech </a:t>
            </a:r>
          </a:p>
          <a:p>
            <a:pPr algn="ctr"/>
            <a:r>
              <a:rPr lang="en-GB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as reported speech</a:t>
            </a:r>
            <a:endParaRPr lang="cs-CZ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649</Words>
  <Application>Microsoft Office PowerPoint</Application>
  <PresentationFormat>Předvádění na obrazovce (4:3)</PresentationFormat>
  <Paragraphs>94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50</cp:revision>
  <dcterms:created xsi:type="dcterms:W3CDTF">2014-02-19T20:34:20Z</dcterms:created>
  <dcterms:modified xsi:type="dcterms:W3CDTF">2014-04-14T18:38:38Z</dcterms:modified>
</cp:coreProperties>
</file>